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5"/>
  </p:notesMasterIdLst>
  <p:sldIdLst>
    <p:sldId id="256" r:id="rId6"/>
    <p:sldId id="257" r:id="rId7"/>
    <p:sldId id="258" r:id="rId8"/>
    <p:sldId id="259" r:id="rId9"/>
    <p:sldId id="260" r:id="rId10"/>
    <p:sldId id="261" r:id="rId11"/>
    <p:sldId id="262" r:id="rId12"/>
    <p:sldId id="263" r:id="rId13"/>
    <p:sldId id="264" r:id="rId14"/>
  </p:sldIdLst>
  <p:sldSz cx="18288000" cy="10287000"/>
  <p:notesSz cx="6858000" cy="9144000"/>
  <p:embeddedFontLst>
    <p:embeddedFont>
      <p:font typeface="Calibri (MS)" charset="1" panose="020F0502020204030204"/>
      <p:regular r:id="rId18"/>
    </p:embeddedFont>
    <p:embeddedFont>
      <p:font typeface="Press Start 2P" charset="1" panose="00000500000000000000"/>
      <p:regular r:id="rId20"/>
    </p:embeddedFont>
    <p:embeddedFont>
      <p:font typeface="Calibri (MS) Italics" charset="1" panose="020F05020202040A0204"/>
      <p:regular r:id="rId21"/>
    </p:embeddedFont>
    <p:embeddedFont>
      <p:font typeface="Calibri (MS) Bold" charset="1" panose="020F0702030404030204"/>
      <p:regular r:id="rId23"/>
    </p:embeddedFont>
    <p:embeddedFont>
      <p:font typeface="Arial" charset="1" panose="020B0502020202020204"/>
      <p:regular r:id="rId26"/>
    </p:embeddedFont>
    <p:embeddedFont>
      <p:font typeface="Arial Bold" charset="1" panose="020B0802020202020204"/>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notesMasters/notesMaster1.xml" Type="http://schemas.openxmlformats.org/officeDocument/2006/relationships/notesMaster"/><Relationship Id="rId16" Target="theme/theme2.xml" Type="http://schemas.openxmlformats.org/officeDocument/2006/relationships/theme"/><Relationship Id="rId17" Target="notesSlides/notesSlide1.xml" Type="http://schemas.openxmlformats.org/officeDocument/2006/relationships/notesSlide"/><Relationship Id="rId18" Target="fonts/font18.fntdata" Type="http://schemas.openxmlformats.org/officeDocument/2006/relationships/font"/><Relationship Id="rId19" Target="notesSlides/notesSlide2.xml" Type="http://schemas.openxmlformats.org/officeDocument/2006/relationships/notesSlide"/><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notesSlides/notesSlide3.xml" Type="http://schemas.openxmlformats.org/officeDocument/2006/relationships/notesSlide"/><Relationship Id="rId23" Target="fonts/font23.fntdata" Type="http://schemas.openxmlformats.org/officeDocument/2006/relationships/font"/><Relationship Id="rId24" Target="notesSlides/notesSlide4.xml" Type="http://schemas.openxmlformats.org/officeDocument/2006/relationships/notesSlide"/><Relationship Id="rId25" Target="notesSlides/notesSlide5.xml" Type="http://schemas.openxmlformats.org/officeDocument/2006/relationships/notesSlide"/><Relationship Id="rId26" Target="fonts/font26.fntdata" Type="http://schemas.openxmlformats.org/officeDocument/2006/relationships/font"/><Relationship Id="rId27" Target="notesSlides/notesSlide6.xml" Type="http://schemas.openxmlformats.org/officeDocument/2006/relationships/notesSlide"/><Relationship Id="rId28" Target="notesSlides/notesSlide7.xml" Type="http://schemas.openxmlformats.org/officeDocument/2006/relationships/notesSlide"/><Relationship Id="rId29" Target="fonts/font29.fntdata" Type="http://schemas.openxmlformats.org/officeDocument/2006/relationships/font"/><Relationship Id="rId3" Target="viewProps.xml" Type="http://schemas.openxmlformats.org/officeDocument/2006/relationships/viewProps"/><Relationship Id="rId30" Target="notesSlides/notesSlide8.xml" Type="http://schemas.openxmlformats.org/officeDocument/2006/relationships/notesSlide"/><Relationship Id="rId31" Target="notesSlides/notesSlide9.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Holistic Approach: It takes into consideration the interdependence of economic, social, and environmental factors for development; thus, it ensures a properly balanced growth that can meet many needs simultaneously.</a:t>
            </a:r>
          </a:p>
          <a:p>
            <a:r>
              <a:rPr lang="en-US"/>
              <a:t>Community Participation: The inclusion of members of a community in planning, decision-making, and implementation ensures that such development reflects local needs and priorities; besides, ownership of development is fostered.</a:t>
            </a:r>
          </a:p>
          <a:p>
            <a:r>
              <a:rPr lang="en-US"/>
              <a:t>Long-term Thinking: Emphasizes planning for future generations-a nonzero sum game where today's decisions do not harm tomorrow's resources, quality of life, or opportunities.</a:t>
            </a:r>
          </a:p>
          <a:p>
            <a:r>
              <a:rPr lang="en-US"/>
              <a:t>Equity and Inclusivity: Aims at reducing disparities and making sure all community members have equal access to opportunities and resources.</a:t>
            </a:r>
          </a:p>
          <a:p>
            <a:r>
              <a:rPr lang="en-US"/>
              <a:t>Resilience and Adaptability: Empower communities to be resilient and able to adapt in response to a host of challenges that include economic downturns, environmental change, and social disruption.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0.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8.png" Type="http://schemas.openxmlformats.org/officeDocument/2006/relationships/image"/><Relationship Id="rId11" Target="../media/image2.png" Type="http://schemas.openxmlformats.org/officeDocument/2006/relationships/image"/><Relationship Id="rId12" Target="../media/image19.png" Type="http://schemas.openxmlformats.org/officeDocument/2006/relationships/image"/><Relationship Id="rId2" Target="../notesSlides/notesSlide8.xml" Type="http://schemas.openxmlformats.org/officeDocument/2006/relationships/notesSlide"/><Relationship Id="rId3" Target="../media/image11.png" Type="http://schemas.openxmlformats.org/officeDocument/2006/relationships/image"/><Relationship Id="rId4" Target="../media/image12.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 Id="rId7" Target="../media/image15.png" Type="http://schemas.openxmlformats.org/officeDocument/2006/relationships/image"/><Relationship Id="rId8" Target="../media/image16.png" Type="http://schemas.openxmlformats.org/officeDocument/2006/relationships/image"/><Relationship Id="rId9" Target="../media/image17.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7.png" Type="http://schemas.openxmlformats.org/officeDocument/2006/relationships/image"/><Relationship Id="rId11" Target="../media/image18.png" Type="http://schemas.openxmlformats.org/officeDocument/2006/relationships/image"/><Relationship Id="rId12" Target="../media/image21.png" Type="http://schemas.openxmlformats.org/officeDocument/2006/relationships/image"/><Relationship Id="rId2" Target="../notesSlides/notesSlide9.xml" Type="http://schemas.openxmlformats.org/officeDocument/2006/relationships/notesSlide"/><Relationship Id="rId3" Target="../media/image20.png" Type="http://schemas.openxmlformats.org/officeDocument/2006/relationships/image"/><Relationship Id="rId4" Target="../media/image11.png" Type="http://schemas.openxmlformats.org/officeDocument/2006/relationships/image"/><Relationship Id="rId5" Target="../media/image12.png" Type="http://schemas.openxmlformats.org/officeDocument/2006/relationships/image"/><Relationship Id="rId6" Target="../media/image13.png" Type="http://schemas.openxmlformats.org/officeDocument/2006/relationships/image"/><Relationship Id="rId7" Target="../media/image14.png" Type="http://schemas.openxmlformats.org/officeDocument/2006/relationships/image"/><Relationship Id="rId8" Target="../media/image15.png" Type="http://schemas.openxmlformats.org/officeDocument/2006/relationships/image"/><Relationship Id="rId9" Target="../media/image16.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2127770" cy="2201342"/>
            <a:chOff x="0" y="0"/>
            <a:chExt cx="14699816" cy="2668200"/>
          </a:xfrm>
        </p:grpSpPr>
        <p:sp>
          <p:nvSpPr>
            <p:cNvPr name="Freeform 18" id="18"/>
            <p:cNvSpPr/>
            <p:nvPr/>
          </p:nvSpPr>
          <p:spPr>
            <a:xfrm flipH="false" flipV="false" rot="0">
              <a:off x="0" y="0"/>
              <a:ext cx="14699816" cy="2668200"/>
            </a:xfrm>
            <a:custGeom>
              <a:avLst/>
              <a:gdLst/>
              <a:ahLst/>
              <a:cxnLst/>
              <a:rect r="r" b="b" t="t" l="l"/>
              <a:pathLst>
                <a:path h="2668200" w="14699816">
                  <a:moveTo>
                    <a:pt x="0" y="0"/>
                  </a:moveTo>
                  <a:lnTo>
                    <a:pt x="14699816" y="0"/>
                  </a:lnTo>
                  <a:lnTo>
                    <a:pt x="14699816" y="2668200"/>
                  </a:lnTo>
                  <a:lnTo>
                    <a:pt x="0" y="2668200"/>
                  </a:lnTo>
                  <a:close/>
                </a:path>
              </a:pathLst>
            </a:custGeom>
            <a:solidFill>
              <a:srgbClr val="000000">
                <a:alpha val="0"/>
              </a:srgbClr>
            </a:solidFill>
          </p:spPr>
        </p:sp>
        <p:sp>
          <p:nvSpPr>
            <p:cNvPr name="TextBox 19" id="19"/>
            <p:cNvSpPr txBox="true"/>
            <p:nvPr/>
          </p:nvSpPr>
          <p:spPr>
            <a:xfrm>
              <a:off x="0" y="-38100"/>
              <a:ext cx="1469981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Implicarea comunității</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4.5. Dezvoltare comunitară durabilă </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7" y="5682460"/>
            <a:ext cx="10339650" cy="1939050"/>
            <a:chOff x="0" y="0"/>
            <a:chExt cx="13786200" cy="2585400"/>
          </a:xfrm>
        </p:grpSpPr>
        <p:sp>
          <p:nvSpPr>
            <p:cNvPr name="Freeform 23" id="23"/>
            <p:cNvSpPr/>
            <p:nvPr/>
          </p:nvSpPr>
          <p:spPr>
            <a:xfrm flipH="false" flipV="false" rot="0">
              <a:off x="0" y="0"/>
              <a:ext cx="13786200" cy="2585400"/>
            </a:xfrm>
            <a:custGeom>
              <a:avLst/>
              <a:gdLst/>
              <a:ahLst/>
              <a:cxnLst/>
              <a:rect r="r" b="b" t="t" l="l"/>
              <a:pathLst>
                <a:path h="2585400" w="13786200">
                  <a:moveTo>
                    <a:pt x="0" y="0"/>
                  </a:moveTo>
                  <a:lnTo>
                    <a:pt x="13786200" y="0"/>
                  </a:lnTo>
                  <a:lnTo>
                    <a:pt x="13786200" y="2585400"/>
                  </a:lnTo>
                  <a:lnTo>
                    <a:pt x="0" y="2585400"/>
                  </a:lnTo>
                  <a:close/>
                </a:path>
              </a:pathLst>
            </a:custGeom>
            <a:solidFill>
              <a:srgbClr val="000000">
                <a:alpha val="0"/>
              </a:srgbClr>
            </a:solidFill>
          </p:spPr>
        </p:sp>
        <p:sp>
          <p:nvSpPr>
            <p:cNvPr name="TextBox 24" id="24"/>
            <p:cNvSpPr txBox="true"/>
            <p:nvPr/>
          </p:nvSpPr>
          <p:spPr>
            <a:xfrm>
              <a:off x="0" y="-19050"/>
              <a:ext cx="13786200" cy="2604450"/>
            </a:xfrm>
            <a:prstGeom prst="rect">
              <a:avLst/>
            </a:prstGeom>
          </p:spPr>
          <p:txBody>
            <a:bodyPr anchor="ctr" rtlCol="false" tIns="0" lIns="0" bIns="0" rIns="0"/>
            <a:lstStyle/>
            <a:p>
              <a:pPr algn="l" marL="351544" indent="-175772" lvl="1">
                <a:lnSpc>
                  <a:spcPts val="2097"/>
                </a:lnSpc>
                <a:buAutoNum type="arabicPeriod" startAt="1"/>
              </a:pPr>
              <a:r>
                <a:rPr lang="en-US" sz="1942" i="true">
                  <a:solidFill>
                    <a:srgbClr val="DBC2D4"/>
                  </a:solidFill>
                  <a:latin typeface="Calibri (MS) Italics"/>
                  <a:ea typeface="Calibri (MS) Italics"/>
                  <a:cs typeface="Calibri (MS) Italics"/>
                  <a:sym typeface="Calibri (MS) Italics"/>
                </a:rPr>
                <a:t>Identificarea și promovarea importanței inițiativelor comunitare de grup care contribuie la procesul de dezvoltare durabilă în comunitățile din afara centrelor urbane.</a:t>
              </a:r>
            </a:p>
            <a:p>
              <a:pPr algn="l" marL="351544" indent="-175772" lvl="1">
                <a:lnSpc>
                  <a:spcPts val="2097"/>
                </a:lnSpc>
                <a:buAutoNum type="arabicPeriod" startAt="1"/>
              </a:pPr>
              <a:r>
                <a:rPr lang="en-US" sz="1942" i="true">
                  <a:solidFill>
                    <a:srgbClr val="DBC2D4"/>
                  </a:solidFill>
                  <a:latin typeface="Calibri (MS) Italics"/>
                  <a:ea typeface="Calibri (MS) Italics"/>
                  <a:cs typeface="Calibri (MS) Italics"/>
                  <a:sym typeface="Calibri (MS) Italics"/>
                </a:rPr>
                <a:t>Dobândirea de abilități practice pentru planificarea, executarea și gestionarea inițiativelor comunitare durabile, astfel încât acestea să corespundă nevoilor și resurselor comunității.</a:t>
              </a:r>
            </a:p>
            <a:p>
              <a:pPr algn="l" marL="351544" indent="-175772" lvl="1">
                <a:lnSpc>
                  <a:spcPts val="2097"/>
                </a:lnSpc>
                <a:buAutoNum type="arabicPeriod" startAt="1"/>
              </a:pPr>
              <a:r>
                <a:rPr lang="en-US" sz="1942" i="true">
                  <a:solidFill>
                    <a:srgbClr val="DBC2D4"/>
                  </a:solidFill>
                  <a:latin typeface="Calibri (MS) Italics"/>
                  <a:ea typeface="Calibri (MS) Italics"/>
                  <a:cs typeface="Calibri (MS) Italics"/>
                  <a:sym typeface="Calibri (MS) Italics"/>
                </a:rPr>
                <a:t>Proiectarea și implementarea unei metodologii de evaluare inițiativelor și strategiilor comunitare în ceea ce privește sustenabilitatea, impactul și succesul acestora.</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Aspecte cheie ale dezvoltării durabile</a:t>
              </a:r>
            </a:p>
          </p:txBody>
        </p:sp>
      </p:grpSp>
      <p:sp>
        <p:nvSpPr>
          <p:cNvPr name="TextBox 7" id="7"/>
          <p:cNvSpPr txBox="true"/>
          <p:nvPr/>
        </p:nvSpPr>
        <p:spPr>
          <a:xfrm rot="0">
            <a:off x="1373519" y="2530440"/>
            <a:ext cx="6912739" cy="4745758"/>
          </a:xfrm>
          <a:prstGeom prst="rect">
            <a:avLst/>
          </a:prstGeom>
        </p:spPr>
        <p:txBody>
          <a:bodyPr anchor="t" rtlCol="false" tIns="0" lIns="0" bIns="0" rIns="0">
            <a:spAutoFit/>
          </a:bodyPr>
          <a:lstStyle/>
          <a:p>
            <a:pPr algn="l" marL="0" indent="0" lvl="0">
              <a:lnSpc>
                <a:spcPts val="3146"/>
              </a:lnSpc>
            </a:pPr>
            <a:r>
              <a:rPr lang="en-US" sz="2700">
                <a:solidFill>
                  <a:srgbClr val="616161"/>
                </a:solidFill>
                <a:latin typeface="Calibri (MS)"/>
                <a:ea typeface="Calibri (MS)"/>
                <a:cs typeface="Calibri (MS)"/>
                <a:sym typeface="Calibri (MS)"/>
              </a:rPr>
              <a:t>Dezvoltarea Comunitară Durabilă subliniază importanța proiectelor bazate pe lucru în echipă care aduc schimbări pozitive de durată în zonele rurale.</a:t>
            </a:r>
          </a:p>
          <a:p>
            <a:pPr algn="l" marL="0" indent="0" lvl="0">
              <a:lnSpc>
                <a:spcPts val="3146"/>
              </a:lnSpc>
            </a:pPr>
          </a:p>
          <a:p>
            <a:pPr algn="l" marL="0" indent="0" lvl="0">
              <a:lnSpc>
                <a:spcPts val="3146"/>
              </a:lnSpc>
            </a:pPr>
            <a:r>
              <a:rPr lang="en-US" sz="2700">
                <a:solidFill>
                  <a:srgbClr val="616161"/>
                </a:solidFill>
                <a:latin typeface="Calibri (MS)"/>
                <a:ea typeface="Calibri (MS)"/>
                <a:cs typeface="Calibri (MS)"/>
                <a:sym typeface="Calibri (MS)"/>
              </a:rPr>
              <a:t>Sustenabilitate:</a:t>
            </a:r>
          </a:p>
          <a:p>
            <a:pPr algn="l" marL="0" indent="0" lvl="0">
              <a:lnSpc>
                <a:spcPts val="3145"/>
              </a:lnSpc>
            </a:pPr>
            <a:r>
              <a:rPr lang="en-US" sz="2700">
                <a:solidFill>
                  <a:srgbClr val="616161"/>
                </a:solidFill>
                <a:latin typeface="Calibri (MS)"/>
                <a:ea typeface="Calibri (MS)"/>
                <a:cs typeface="Calibri (MS)"/>
                <a:sym typeface="Calibri (MS)"/>
              </a:rPr>
              <a:t>🌱 Mediu – Conservarea resurselor, energie regenerabilă </a:t>
            </a:r>
          </a:p>
          <a:p>
            <a:pPr algn="l" marL="0" indent="0" lvl="0">
              <a:lnSpc>
                <a:spcPts val="3145"/>
              </a:lnSpc>
            </a:pPr>
            <a:r>
              <a:rPr lang="en-US" sz="2700">
                <a:solidFill>
                  <a:srgbClr val="616161"/>
                </a:solidFill>
                <a:latin typeface="Calibri (MS)"/>
                <a:ea typeface="Calibri (MS)"/>
                <a:cs typeface="Calibri (MS)"/>
                <a:sym typeface="Calibri (MS)"/>
              </a:rPr>
              <a:t>💼 Economic – Locuri de muncă locale și antreprenoriat </a:t>
            </a:r>
          </a:p>
          <a:p>
            <a:pPr algn="l" marL="0" indent="0" lvl="0">
              <a:lnSpc>
                <a:spcPts val="3145"/>
              </a:lnSpc>
            </a:pPr>
            <a:r>
              <a:rPr lang="en-US" sz="2700">
                <a:solidFill>
                  <a:srgbClr val="616161"/>
                </a:solidFill>
                <a:latin typeface="Calibri (MS)"/>
                <a:ea typeface="Calibri (MS)"/>
                <a:cs typeface="Calibri (MS)"/>
                <a:sym typeface="Calibri (MS)"/>
              </a:rPr>
              <a:t>🏘️ Social – Echitate și acces la servicii </a:t>
            </a:r>
          </a:p>
          <a:p>
            <a:pPr algn="l" marL="0" indent="0" lvl="0">
              <a:lnSpc>
                <a:spcPts val="3146"/>
              </a:lnSpc>
            </a:pPr>
            <a:r>
              <a:rPr lang="en-US" sz="2700">
                <a:solidFill>
                  <a:srgbClr val="616161"/>
                </a:solidFill>
                <a:latin typeface="Calibri (MS)"/>
                <a:ea typeface="Calibri (MS)"/>
                <a:cs typeface="Calibri (MS)"/>
                <a:sym typeface="Calibri (MS)"/>
              </a:rPr>
              <a:t>🎭 Cultural – Păstrarea tradițiilor și a identității</a:t>
            </a:r>
          </a:p>
        </p:txBody>
      </p:sp>
      <p:grpSp>
        <p:nvGrpSpPr>
          <p:cNvPr name="Group 8" id="8"/>
          <p:cNvGrpSpPr>
            <a:grpSpLocks noChangeAspect="true"/>
          </p:cNvGrpSpPr>
          <p:nvPr/>
        </p:nvGrpSpPr>
        <p:grpSpPr>
          <a:xfrm rot="0">
            <a:off x="9000634" y="1376654"/>
            <a:ext cx="8598218" cy="8598218"/>
            <a:chOff x="0" y="0"/>
            <a:chExt cx="11464290" cy="11464290"/>
          </a:xfrm>
        </p:grpSpPr>
        <p:sp>
          <p:nvSpPr>
            <p:cNvPr name="Freeform 9" id="9"/>
            <p:cNvSpPr/>
            <p:nvPr/>
          </p:nvSpPr>
          <p:spPr>
            <a:xfrm flipH="false" flipV="false" rot="0">
              <a:off x="0" y="0"/>
              <a:ext cx="11464290" cy="11464290"/>
            </a:xfrm>
            <a:custGeom>
              <a:avLst/>
              <a:gdLst/>
              <a:ahLst/>
              <a:cxnLst/>
              <a:rect r="r" b="b" t="t" l="l"/>
              <a:pathLst>
                <a:path h="11464290" w="11464290">
                  <a:moveTo>
                    <a:pt x="0" y="0"/>
                  </a:moveTo>
                  <a:lnTo>
                    <a:pt x="11464290" y="0"/>
                  </a:lnTo>
                  <a:lnTo>
                    <a:pt x="11464290" y="11464290"/>
                  </a:lnTo>
                  <a:lnTo>
                    <a:pt x="0" y="11464290"/>
                  </a:lnTo>
                  <a:lnTo>
                    <a:pt x="0" y="0"/>
                  </a:lnTo>
                  <a:close/>
                </a:path>
              </a:pathLst>
            </a:custGeom>
            <a:blipFill>
              <a:blip r:embed="rId3"/>
              <a:stretch>
                <a:fillRect l="0" t="0" r="0" b="0"/>
              </a:stretch>
            </a:blipFill>
          </p:spPr>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Principiile dezvoltării durabile</a:t>
              </a:r>
            </a:p>
          </p:txBody>
        </p:sp>
      </p:grpSp>
      <p:grpSp>
        <p:nvGrpSpPr>
          <p:cNvPr name="Group 7" id="7"/>
          <p:cNvGrpSpPr/>
          <p:nvPr/>
        </p:nvGrpSpPr>
        <p:grpSpPr>
          <a:xfrm rot="0">
            <a:off x="3611674" y="2107015"/>
            <a:ext cx="10987088" cy="1011814"/>
            <a:chOff x="0" y="0"/>
            <a:chExt cx="14649450" cy="1349086"/>
          </a:xfrm>
        </p:grpSpPr>
        <p:sp>
          <p:nvSpPr>
            <p:cNvPr name="Freeform 8" id="8"/>
            <p:cNvSpPr/>
            <p:nvPr/>
          </p:nvSpPr>
          <p:spPr>
            <a:xfrm flipH="false" flipV="false" rot="0">
              <a:off x="0" y="0"/>
              <a:ext cx="14649450" cy="1349086"/>
            </a:xfrm>
            <a:custGeom>
              <a:avLst/>
              <a:gdLst/>
              <a:ahLst/>
              <a:cxnLst/>
              <a:rect r="r" b="b" t="t" l="l"/>
              <a:pathLst>
                <a:path h="1349086" w="14649450">
                  <a:moveTo>
                    <a:pt x="0" y="0"/>
                  </a:moveTo>
                  <a:lnTo>
                    <a:pt x="14649450" y="0"/>
                  </a:lnTo>
                  <a:lnTo>
                    <a:pt x="14649450" y="1349086"/>
                  </a:lnTo>
                  <a:lnTo>
                    <a:pt x="0" y="1349086"/>
                  </a:lnTo>
                  <a:close/>
                </a:path>
              </a:pathLst>
            </a:custGeom>
            <a:solidFill>
              <a:srgbClr val="000000">
                <a:alpha val="0"/>
              </a:srgbClr>
            </a:solidFill>
          </p:spPr>
        </p:sp>
        <p:sp>
          <p:nvSpPr>
            <p:cNvPr name="TextBox 9" id="9"/>
            <p:cNvSpPr txBox="true"/>
            <p:nvPr/>
          </p:nvSpPr>
          <p:spPr>
            <a:xfrm>
              <a:off x="0" y="-38100"/>
              <a:ext cx="14649450" cy="1387186"/>
            </a:xfrm>
            <a:prstGeom prst="rect">
              <a:avLst/>
            </a:prstGeom>
          </p:spPr>
          <p:txBody>
            <a:bodyPr anchor="b" rtlCol="false" tIns="0" lIns="0" bIns="0" rIns="0"/>
            <a:lstStyle/>
            <a:p>
              <a:pPr algn="l" marL="0" indent="0" lvl="0">
                <a:lnSpc>
                  <a:spcPts val="4698"/>
                </a:lnSpc>
              </a:pPr>
              <a:r>
                <a:rPr lang="en-US" sz="4350">
                  <a:solidFill>
                    <a:srgbClr val="000000"/>
                  </a:solidFill>
                  <a:latin typeface="Arial"/>
                  <a:ea typeface="Arial"/>
                  <a:cs typeface="Arial"/>
                  <a:sym typeface="Arial"/>
                </a:rPr>
                <a:t>🧩 Abordare holistică</a:t>
              </a:r>
            </a:p>
          </p:txBody>
        </p:sp>
      </p:grpSp>
      <p:grpSp>
        <p:nvGrpSpPr>
          <p:cNvPr name="Group 10" id="10"/>
          <p:cNvGrpSpPr/>
          <p:nvPr/>
        </p:nvGrpSpPr>
        <p:grpSpPr>
          <a:xfrm rot="0">
            <a:off x="3599768" y="3092635"/>
            <a:ext cx="1501140" cy="281940"/>
            <a:chOff x="0" y="0"/>
            <a:chExt cx="2001520" cy="375920"/>
          </a:xfrm>
        </p:grpSpPr>
        <p:sp>
          <p:nvSpPr>
            <p:cNvPr name="Freeform 11" id="11"/>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12" id="12"/>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13" id="13"/>
          <p:cNvGrpSpPr/>
          <p:nvPr/>
        </p:nvGrpSpPr>
        <p:grpSpPr>
          <a:xfrm rot="0">
            <a:off x="5148150" y="3092635"/>
            <a:ext cx="1501140" cy="281940"/>
            <a:chOff x="0" y="0"/>
            <a:chExt cx="2001520" cy="375920"/>
          </a:xfrm>
        </p:grpSpPr>
        <p:sp>
          <p:nvSpPr>
            <p:cNvPr name="Freeform 14" id="14"/>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15" id="15"/>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16" id="16"/>
          <p:cNvGrpSpPr/>
          <p:nvPr/>
        </p:nvGrpSpPr>
        <p:grpSpPr>
          <a:xfrm rot="0">
            <a:off x="6696534" y="3092635"/>
            <a:ext cx="1501140" cy="281940"/>
            <a:chOff x="0" y="0"/>
            <a:chExt cx="2001520" cy="375920"/>
          </a:xfrm>
        </p:grpSpPr>
        <p:sp>
          <p:nvSpPr>
            <p:cNvPr name="Freeform 17" id="17"/>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18" id="18"/>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19" id="19"/>
          <p:cNvGrpSpPr/>
          <p:nvPr/>
        </p:nvGrpSpPr>
        <p:grpSpPr>
          <a:xfrm rot="0">
            <a:off x="8244920" y="3092635"/>
            <a:ext cx="1501140" cy="281940"/>
            <a:chOff x="0" y="0"/>
            <a:chExt cx="2001520" cy="375920"/>
          </a:xfrm>
        </p:grpSpPr>
        <p:sp>
          <p:nvSpPr>
            <p:cNvPr name="Freeform 20" id="20"/>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21" id="21"/>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22" id="22"/>
          <p:cNvGrpSpPr/>
          <p:nvPr/>
        </p:nvGrpSpPr>
        <p:grpSpPr>
          <a:xfrm rot="0">
            <a:off x="9793302" y="3092635"/>
            <a:ext cx="1501140" cy="281940"/>
            <a:chOff x="0" y="0"/>
            <a:chExt cx="2001520" cy="375920"/>
          </a:xfrm>
        </p:grpSpPr>
        <p:sp>
          <p:nvSpPr>
            <p:cNvPr name="Freeform 23" id="23"/>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24" id="24"/>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25" id="25"/>
          <p:cNvGrpSpPr/>
          <p:nvPr/>
        </p:nvGrpSpPr>
        <p:grpSpPr>
          <a:xfrm rot="0">
            <a:off x="11341688" y="3092635"/>
            <a:ext cx="1501140" cy="281940"/>
            <a:chOff x="0" y="0"/>
            <a:chExt cx="2001520" cy="375920"/>
          </a:xfrm>
        </p:grpSpPr>
        <p:sp>
          <p:nvSpPr>
            <p:cNvPr name="Freeform 26" id="26"/>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27" id="27"/>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28" id="28"/>
          <p:cNvGrpSpPr/>
          <p:nvPr/>
        </p:nvGrpSpPr>
        <p:grpSpPr>
          <a:xfrm rot="0">
            <a:off x="12890071" y="3092635"/>
            <a:ext cx="1501140" cy="281940"/>
            <a:chOff x="0" y="0"/>
            <a:chExt cx="2001520" cy="375920"/>
          </a:xfrm>
        </p:grpSpPr>
        <p:sp>
          <p:nvSpPr>
            <p:cNvPr name="Freeform 29" id="29"/>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30" id="30"/>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31" id="31"/>
          <p:cNvGrpSpPr/>
          <p:nvPr/>
        </p:nvGrpSpPr>
        <p:grpSpPr>
          <a:xfrm rot="0">
            <a:off x="3611674" y="3510941"/>
            <a:ext cx="10987088" cy="1011814"/>
            <a:chOff x="0" y="0"/>
            <a:chExt cx="14649450" cy="1349086"/>
          </a:xfrm>
        </p:grpSpPr>
        <p:sp>
          <p:nvSpPr>
            <p:cNvPr name="Freeform 32" id="32"/>
            <p:cNvSpPr/>
            <p:nvPr/>
          </p:nvSpPr>
          <p:spPr>
            <a:xfrm flipH="false" flipV="false" rot="0">
              <a:off x="0" y="0"/>
              <a:ext cx="14649450" cy="1349086"/>
            </a:xfrm>
            <a:custGeom>
              <a:avLst/>
              <a:gdLst/>
              <a:ahLst/>
              <a:cxnLst/>
              <a:rect r="r" b="b" t="t" l="l"/>
              <a:pathLst>
                <a:path h="1349086" w="14649450">
                  <a:moveTo>
                    <a:pt x="0" y="0"/>
                  </a:moveTo>
                  <a:lnTo>
                    <a:pt x="14649450" y="0"/>
                  </a:lnTo>
                  <a:lnTo>
                    <a:pt x="14649450" y="1349086"/>
                  </a:lnTo>
                  <a:lnTo>
                    <a:pt x="0" y="1349086"/>
                  </a:lnTo>
                  <a:close/>
                </a:path>
              </a:pathLst>
            </a:custGeom>
            <a:solidFill>
              <a:srgbClr val="000000">
                <a:alpha val="0"/>
              </a:srgbClr>
            </a:solidFill>
          </p:spPr>
        </p:sp>
        <p:sp>
          <p:nvSpPr>
            <p:cNvPr name="TextBox 33" id="33"/>
            <p:cNvSpPr txBox="true"/>
            <p:nvPr/>
          </p:nvSpPr>
          <p:spPr>
            <a:xfrm>
              <a:off x="0" y="-38100"/>
              <a:ext cx="14649450" cy="1387186"/>
            </a:xfrm>
            <a:prstGeom prst="rect">
              <a:avLst/>
            </a:prstGeom>
          </p:spPr>
          <p:txBody>
            <a:bodyPr anchor="b" rtlCol="false" tIns="0" lIns="0" bIns="0" rIns="0"/>
            <a:lstStyle/>
            <a:p>
              <a:pPr algn="l" marL="0" indent="0" lvl="0">
                <a:lnSpc>
                  <a:spcPts val="4698"/>
                </a:lnSpc>
              </a:pPr>
              <a:r>
                <a:rPr lang="en-US" sz="4350">
                  <a:solidFill>
                    <a:srgbClr val="000000"/>
                  </a:solidFill>
                  <a:latin typeface="Arial"/>
                  <a:ea typeface="Arial"/>
                  <a:cs typeface="Arial"/>
                  <a:sym typeface="Arial"/>
                </a:rPr>
                <a:t>👥 Participarea comunității</a:t>
              </a:r>
            </a:p>
          </p:txBody>
        </p:sp>
      </p:grpSp>
      <p:grpSp>
        <p:nvGrpSpPr>
          <p:cNvPr name="Group 34" id="34"/>
          <p:cNvGrpSpPr/>
          <p:nvPr/>
        </p:nvGrpSpPr>
        <p:grpSpPr>
          <a:xfrm rot="0">
            <a:off x="3599768" y="4496564"/>
            <a:ext cx="1501140" cy="281940"/>
            <a:chOff x="0" y="0"/>
            <a:chExt cx="2001520" cy="375920"/>
          </a:xfrm>
        </p:grpSpPr>
        <p:sp>
          <p:nvSpPr>
            <p:cNvPr name="Freeform 35" id="35"/>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36" id="36"/>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37" id="37"/>
          <p:cNvGrpSpPr/>
          <p:nvPr/>
        </p:nvGrpSpPr>
        <p:grpSpPr>
          <a:xfrm rot="0">
            <a:off x="5148150" y="4496564"/>
            <a:ext cx="1501140" cy="281940"/>
            <a:chOff x="0" y="0"/>
            <a:chExt cx="2001520" cy="375920"/>
          </a:xfrm>
        </p:grpSpPr>
        <p:sp>
          <p:nvSpPr>
            <p:cNvPr name="Freeform 38" id="38"/>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39" id="39"/>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40" id="40"/>
          <p:cNvGrpSpPr/>
          <p:nvPr/>
        </p:nvGrpSpPr>
        <p:grpSpPr>
          <a:xfrm rot="0">
            <a:off x="6696534" y="4496564"/>
            <a:ext cx="1501140" cy="281940"/>
            <a:chOff x="0" y="0"/>
            <a:chExt cx="2001520" cy="375920"/>
          </a:xfrm>
        </p:grpSpPr>
        <p:sp>
          <p:nvSpPr>
            <p:cNvPr name="Freeform 41" id="41"/>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42" id="42"/>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43" id="43"/>
          <p:cNvGrpSpPr/>
          <p:nvPr/>
        </p:nvGrpSpPr>
        <p:grpSpPr>
          <a:xfrm rot="0">
            <a:off x="8244920" y="4496564"/>
            <a:ext cx="1501140" cy="281940"/>
            <a:chOff x="0" y="0"/>
            <a:chExt cx="2001520" cy="375920"/>
          </a:xfrm>
        </p:grpSpPr>
        <p:sp>
          <p:nvSpPr>
            <p:cNvPr name="Freeform 44" id="44"/>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45" id="45"/>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46" id="46"/>
          <p:cNvGrpSpPr/>
          <p:nvPr/>
        </p:nvGrpSpPr>
        <p:grpSpPr>
          <a:xfrm rot="0">
            <a:off x="9793302" y="4496564"/>
            <a:ext cx="1501140" cy="281940"/>
            <a:chOff x="0" y="0"/>
            <a:chExt cx="2001520" cy="375920"/>
          </a:xfrm>
        </p:grpSpPr>
        <p:sp>
          <p:nvSpPr>
            <p:cNvPr name="Freeform 47" id="47"/>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48" id="48"/>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49" id="49"/>
          <p:cNvGrpSpPr/>
          <p:nvPr/>
        </p:nvGrpSpPr>
        <p:grpSpPr>
          <a:xfrm rot="0">
            <a:off x="11341688" y="4496564"/>
            <a:ext cx="1501140" cy="281940"/>
            <a:chOff x="0" y="0"/>
            <a:chExt cx="2001520" cy="375920"/>
          </a:xfrm>
        </p:grpSpPr>
        <p:sp>
          <p:nvSpPr>
            <p:cNvPr name="Freeform 50" id="50"/>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51" id="51"/>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52" id="52"/>
          <p:cNvGrpSpPr/>
          <p:nvPr/>
        </p:nvGrpSpPr>
        <p:grpSpPr>
          <a:xfrm rot="0">
            <a:off x="12890071" y="4496564"/>
            <a:ext cx="1501140" cy="281940"/>
            <a:chOff x="0" y="0"/>
            <a:chExt cx="2001520" cy="375920"/>
          </a:xfrm>
        </p:grpSpPr>
        <p:sp>
          <p:nvSpPr>
            <p:cNvPr name="Freeform 53" id="53"/>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54" id="54"/>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55" id="55"/>
          <p:cNvGrpSpPr/>
          <p:nvPr/>
        </p:nvGrpSpPr>
        <p:grpSpPr>
          <a:xfrm rot="0">
            <a:off x="3611674" y="4914869"/>
            <a:ext cx="10987088" cy="1011814"/>
            <a:chOff x="0" y="0"/>
            <a:chExt cx="14649450" cy="1349086"/>
          </a:xfrm>
        </p:grpSpPr>
        <p:sp>
          <p:nvSpPr>
            <p:cNvPr name="Freeform 56" id="56"/>
            <p:cNvSpPr/>
            <p:nvPr/>
          </p:nvSpPr>
          <p:spPr>
            <a:xfrm flipH="false" flipV="false" rot="0">
              <a:off x="0" y="0"/>
              <a:ext cx="14649450" cy="1349086"/>
            </a:xfrm>
            <a:custGeom>
              <a:avLst/>
              <a:gdLst/>
              <a:ahLst/>
              <a:cxnLst/>
              <a:rect r="r" b="b" t="t" l="l"/>
              <a:pathLst>
                <a:path h="1349086" w="14649450">
                  <a:moveTo>
                    <a:pt x="0" y="0"/>
                  </a:moveTo>
                  <a:lnTo>
                    <a:pt x="14649450" y="0"/>
                  </a:lnTo>
                  <a:lnTo>
                    <a:pt x="14649450" y="1349086"/>
                  </a:lnTo>
                  <a:lnTo>
                    <a:pt x="0" y="1349086"/>
                  </a:lnTo>
                  <a:close/>
                </a:path>
              </a:pathLst>
            </a:custGeom>
            <a:solidFill>
              <a:srgbClr val="000000">
                <a:alpha val="0"/>
              </a:srgbClr>
            </a:solidFill>
          </p:spPr>
        </p:sp>
        <p:sp>
          <p:nvSpPr>
            <p:cNvPr name="TextBox 57" id="57"/>
            <p:cNvSpPr txBox="true"/>
            <p:nvPr/>
          </p:nvSpPr>
          <p:spPr>
            <a:xfrm>
              <a:off x="0" y="-38100"/>
              <a:ext cx="14649450" cy="1387186"/>
            </a:xfrm>
            <a:prstGeom prst="rect">
              <a:avLst/>
            </a:prstGeom>
          </p:spPr>
          <p:txBody>
            <a:bodyPr anchor="b" rtlCol="false" tIns="0" lIns="0" bIns="0" rIns="0"/>
            <a:lstStyle/>
            <a:p>
              <a:pPr algn="l" marL="0" indent="0" lvl="0">
                <a:lnSpc>
                  <a:spcPts val="4698"/>
                </a:lnSpc>
              </a:pPr>
              <a:r>
                <a:rPr lang="en-US" sz="4350">
                  <a:solidFill>
                    <a:srgbClr val="000000"/>
                  </a:solidFill>
                  <a:latin typeface="Arial"/>
                  <a:ea typeface="Arial"/>
                  <a:cs typeface="Arial"/>
                  <a:sym typeface="Arial"/>
                </a:rPr>
                <a:t>🕰️ Gândire pe termen lung</a:t>
              </a:r>
            </a:p>
          </p:txBody>
        </p:sp>
      </p:grpSp>
      <p:grpSp>
        <p:nvGrpSpPr>
          <p:cNvPr name="Group 58" id="58"/>
          <p:cNvGrpSpPr/>
          <p:nvPr/>
        </p:nvGrpSpPr>
        <p:grpSpPr>
          <a:xfrm rot="0">
            <a:off x="3599768" y="5900490"/>
            <a:ext cx="1501140" cy="281940"/>
            <a:chOff x="0" y="0"/>
            <a:chExt cx="2001520" cy="375920"/>
          </a:xfrm>
        </p:grpSpPr>
        <p:sp>
          <p:nvSpPr>
            <p:cNvPr name="Freeform 59" id="59"/>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60" id="60"/>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61" id="61"/>
          <p:cNvGrpSpPr/>
          <p:nvPr/>
        </p:nvGrpSpPr>
        <p:grpSpPr>
          <a:xfrm rot="0">
            <a:off x="5148150" y="5900490"/>
            <a:ext cx="1501140" cy="281940"/>
            <a:chOff x="0" y="0"/>
            <a:chExt cx="2001520" cy="375920"/>
          </a:xfrm>
        </p:grpSpPr>
        <p:sp>
          <p:nvSpPr>
            <p:cNvPr name="Freeform 62" id="62"/>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63" id="63"/>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64" id="64"/>
          <p:cNvGrpSpPr/>
          <p:nvPr/>
        </p:nvGrpSpPr>
        <p:grpSpPr>
          <a:xfrm rot="0">
            <a:off x="6696534" y="5900490"/>
            <a:ext cx="1501140" cy="281940"/>
            <a:chOff x="0" y="0"/>
            <a:chExt cx="2001520" cy="375920"/>
          </a:xfrm>
        </p:grpSpPr>
        <p:sp>
          <p:nvSpPr>
            <p:cNvPr name="Freeform 65" id="65"/>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66" id="66"/>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67" id="67"/>
          <p:cNvGrpSpPr/>
          <p:nvPr/>
        </p:nvGrpSpPr>
        <p:grpSpPr>
          <a:xfrm rot="0">
            <a:off x="8244920" y="5900490"/>
            <a:ext cx="1501140" cy="281940"/>
            <a:chOff x="0" y="0"/>
            <a:chExt cx="2001520" cy="375920"/>
          </a:xfrm>
        </p:grpSpPr>
        <p:sp>
          <p:nvSpPr>
            <p:cNvPr name="Freeform 68" id="68"/>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69" id="69"/>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70" id="70"/>
          <p:cNvGrpSpPr/>
          <p:nvPr/>
        </p:nvGrpSpPr>
        <p:grpSpPr>
          <a:xfrm rot="0">
            <a:off x="9793302" y="5900490"/>
            <a:ext cx="1501140" cy="281940"/>
            <a:chOff x="0" y="0"/>
            <a:chExt cx="2001520" cy="375920"/>
          </a:xfrm>
        </p:grpSpPr>
        <p:sp>
          <p:nvSpPr>
            <p:cNvPr name="Freeform 71" id="71"/>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72" id="72"/>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73" id="73"/>
          <p:cNvGrpSpPr/>
          <p:nvPr/>
        </p:nvGrpSpPr>
        <p:grpSpPr>
          <a:xfrm rot="0">
            <a:off x="11341688" y="5900490"/>
            <a:ext cx="1501140" cy="281940"/>
            <a:chOff x="0" y="0"/>
            <a:chExt cx="2001520" cy="375920"/>
          </a:xfrm>
        </p:grpSpPr>
        <p:sp>
          <p:nvSpPr>
            <p:cNvPr name="Freeform 74" id="74"/>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75" id="75"/>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76" id="76"/>
          <p:cNvGrpSpPr/>
          <p:nvPr/>
        </p:nvGrpSpPr>
        <p:grpSpPr>
          <a:xfrm rot="0">
            <a:off x="12890071" y="5900490"/>
            <a:ext cx="1501140" cy="281940"/>
            <a:chOff x="0" y="0"/>
            <a:chExt cx="2001520" cy="375920"/>
          </a:xfrm>
        </p:grpSpPr>
        <p:sp>
          <p:nvSpPr>
            <p:cNvPr name="Freeform 77" id="77"/>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78" id="78"/>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79" id="79"/>
          <p:cNvGrpSpPr/>
          <p:nvPr/>
        </p:nvGrpSpPr>
        <p:grpSpPr>
          <a:xfrm rot="0">
            <a:off x="3611674" y="6318796"/>
            <a:ext cx="10987088" cy="1011814"/>
            <a:chOff x="0" y="0"/>
            <a:chExt cx="14649450" cy="1349086"/>
          </a:xfrm>
        </p:grpSpPr>
        <p:sp>
          <p:nvSpPr>
            <p:cNvPr name="Freeform 80" id="80"/>
            <p:cNvSpPr/>
            <p:nvPr/>
          </p:nvSpPr>
          <p:spPr>
            <a:xfrm flipH="false" flipV="false" rot="0">
              <a:off x="0" y="0"/>
              <a:ext cx="14649450" cy="1349086"/>
            </a:xfrm>
            <a:custGeom>
              <a:avLst/>
              <a:gdLst/>
              <a:ahLst/>
              <a:cxnLst/>
              <a:rect r="r" b="b" t="t" l="l"/>
              <a:pathLst>
                <a:path h="1349086" w="14649450">
                  <a:moveTo>
                    <a:pt x="0" y="0"/>
                  </a:moveTo>
                  <a:lnTo>
                    <a:pt x="14649450" y="0"/>
                  </a:lnTo>
                  <a:lnTo>
                    <a:pt x="14649450" y="1349086"/>
                  </a:lnTo>
                  <a:lnTo>
                    <a:pt x="0" y="1349086"/>
                  </a:lnTo>
                  <a:close/>
                </a:path>
              </a:pathLst>
            </a:custGeom>
            <a:solidFill>
              <a:srgbClr val="000000">
                <a:alpha val="0"/>
              </a:srgbClr>
            </a:solidFill>
          </p:spPr>
        </p:sp>
        <p:sp>
          <p:nvSpPr>
            <p:cNvPr name="TextBox 81" id="81"/>
            <p:cNvSpPr txBox="true"/>
            <p:nvPr/>
          </p:nvSpPr>
          <p:spPr>
            <a:xfrm>
              <a:off x="0" y="-38100"/>
              <a:ext cx="14649450" cy="1387186"/>
            </a:xfrm>
            <a:prstGeom prst="rect">
              <a:avLst/>
            </a:prstGeom>
          </p:spPr>
          <p:txBody>
            <a:bodyPr anchor="b" rtlCol="false" tIns="0" lIns="0" bIns="0" rIns="0"/>
            <a:lstStyle/>
            <a:p>
              <a:pPr algn="l" marL="0" indent="0" lvl="0">
                <a:lnSpc>
                  <a:spcPts val="4698"/>
                </a:lnSpc>
              </a:pPr>
              <a:r>
                <a:rPr lang="en-US" sz="4350">
                  <a:solidFill>
                    <a:srgbClr val="000000"/>
                  </a:solidFill>
                  <a:latin typeface="Arial"/>
                  <a:ea typeface="Arial"/>
                  <a:cs typeface="Arial"/>
                  <a:sym typeface="Arial"/>
                </a:rPr>
                <a:t>⚖️ Echitate și incluziune</a:t>
              </a:r>
            </a:p>
          </p:txBody>
        </p:sp>
      </p:grpSp>
      <p:grpSp>
        <p:nvGrpSpPr>
          <p:cNvPr name="Group 82" id="82"/>
          <p:cNvGrpSpPr/>
          <p:nvPr/>
        </p:nvGrpSpPr>
        <p:grpSpPr>
          <a:xfrm rot="0">
            <a:off x="3599768" y="7304418"/>
            <a:ext cx="1501140" cy="281940"/>
            <a:chOff x="0" y="0"/>
            <a:chExt cx="2001520" cy="375920"/>
          </a:xfrm>
        </p:grpSpPr>
        <p:sp>
          <p:nvSpPr>
            <p:cNvPr name="Freeform 83" id="83"/>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84" id="84"/>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85" id="85"/>
          <p:cNvGrpSpPr/>
          <p:nvPr/>
        </p:nvGrpSpPr>
        <p:grpSpPr>
          <a:xfrm rot="0">
            <a:off x="5148150" y="7304418"/>
            <a:ext cx="1501140" cy="281940"/>
            <a:chOff x="0" y="0"/>
            <a:chExt cx="2001520" cy="375920"/>
          </a:xfrm>
        </p:grpSpPr>
        <p:sp>
          <p:nvSpPr>
            <p:cNvPr name="Freeform 86" id="86"/>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87" id="87"/>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88" id="88"/>
          <p:cNvGrpSpPr/>
          <p:nvPr/>
        </p:nvGrpSpPr>
        <p:grpSpPr>
          <a:xfrm rot="0">
            <a:off x="6696534" y="7304418"/>
            <a:ext cx="1501140" cy="281940"/>
            <a:chOff x="0" y="0"/>
            <a:chExt cx="2001520" cy="375920"/>
          </a:xfrm>
        </p:grpSpPr>
        <p:sp>
          <p:nvSpPr>
            <p:cNvPr name="Freeform 89" id="89"/>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90" id="90"/>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91" id="91"/>
          <p:cNvGrpSpPr/>
          <p:nvPr/>
        </p:nvGrpSpPr>
        <p:grpSpPr>
          <a:xfrm rot="0">
            <a:off x="8244920" y="7304418"/>
            <a:ext cx="1501140" cy="281940"/>
            <a:chOff x="0" y="0"/>
            <a:chExt cx="2001520" cy="375920"/>
          </a:xfrm>
        </p:grpSpPr>
        <p:sp>
          <p:nvSpPr>
            <p:cNvPr name="Freeform 92" id="92"/>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93" id="93"/>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94" id="94"/>
          <p:cNvGrpSpPr/>
          <p:nvPr/>
        </p:nvGrpSpPr>
        <p:grpSpPr>
          <a:xfrm rot="0">
            <a:off x="9793302" y="7304418"/>
            <a:ext cx="1501140" cy="281940"/>
            <a:chOff x="0" y="0"/>
            <a:chExt cx="2001520" cy="375920"/>
          </a:xfrm>
        </p:grpSpPr>
        <p:sp>
          <p:nvSpPr>
            <p:cNvPr name="Freeform 95" id="95"/>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96" id="96"/>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97" id="97"/>
          <p:cNvGrpSpPr/>
          <p:nvPr/>
        </p:nvGrpSpPr>
        <p:grpSpPr>
          <a:xfrm rot="0">
            <a:off x="11341688" y="7304418"/>
            <a:ext cx="1501140" cy="281940"/>
            <a:chOff x="0" y="0"/>
            <a:chExt cx="2001520" cy="375920"/>
          </a:xfrm>
        </p:grpSpPr>
        <p:sp>
          <p:nvSpPr>
            <p:cNvPr name="Freeform 98" id="98"/>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99" id="99"/>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100" id="100"/>
          <p:cNvGrpSpPr/>
          <p:nvPr/>
        </p:nvGrpSpPr>
        <p:grpSpPr>
          <a:xfrm rot="0">
            <a:off x="12890071" y="7304418"/>
            <a:ext cx="1501140" cy="281940"/>
            <a:chOff x="0" y="0"/>
            <a:chExt cx="2001520" cy="375920"/>
          </a:xfrm>
        </p:grpSpPr>
        <p:sp>
          <p:nvSpPr>
            <p:cNvPr name="Freeform 101" id="101"/>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102" id="102"/>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103" id="103"/>
          <p:cNvGrpSpPr/>
          <p:nvPr/>
        </p:nvGrpSpPr>
        <p:grpSpPr>
          <a:xfrm rot="0">
            <a:off x="3611674" y="7722724"/>
            <a:ext cx="10987088" cy="1011814"/>
            <a:chOff x="0" y="0"/>
            <a:chExt cx="14649450" cy="1349086"/>
          </a:xfrm>
        </p:grpSpPr>
        <p:sp>
          <p:nvSpPr>
            <p:cNvPr name="Freeform 104" id="104"/>
            <p:cNvSpPr/>
            <p:nvPr/>
          </p:nvSpPr>
          <p:spPr>
            <a:xfrm flipH="false" flipV="false" rot="0">
              <a:off x="0" y="0"/>
              <a:ext cx="14649450" cy="1349086"/>
            </a:xfrm>
            <a:custGeom>
              <a:avLst/>
              <a:gdLst/>
              <a:ahLst/>
              <a:cxnLst/>
              <a:rect r="r" b="b" t="t" l="l"/>
              <a:pathLst>
                <a:path h="1349086" w="14649450">
                  <a:moveTo>
                    <a:pt x="0" y="0"/>
                  </a:moveTo>
                  <a:lnTo>
                    <a:pt x="14649450" y="0"/>
                  </a:lnTo>
                  <a:lnTo>
                    <a:pt x="14649450" y="1349086"/>
                  </a:lnTo>
                  <a:lnTo>
                    <a:pt x="0" y="1349086"/>
                  </a:lnTo>
                  <a:close/>
                </a:path>
              </a:pathLst>
            </a:custGeom>
            <a:solidFill>
              <a:srgbClr val="000000">
                <a:alpha val="0"/>
              </a:srgbClr>
            </a:solidFill>
          </p:spPr>
        </p:sp>
        <p:sp>
          <p:nvSpPr>
            <p:cNvPr name="TextBox 105" id="105"/>
            <p:cNvSpPr txBox="true"/>
            <p:nvPr/>
          </p:nvSpPr>
          <p:spPr>
            <a:xfrm>
              <a:off x="0" y="-38100"/>
              <a:ext cx="14649450" cy="1387186"/>
            </a:xfrm>
            <a:prstGeom prst="rect">
              <a:avLst/>
            </a:prstGeom>
          </p:spPr>
          <p:txBody>
            <a:bodyPr anchor="b" rtlCol="false" tIns="0" lIns="0" bIns="0" rIns="0"/>
            <a:lstStyle/>
            <a:p>
              <a:pPr algn="l" marL="0" indent="0" lvl="0">
                <a:lnSpc>
                  <a:spcPts val="4698"/>
                </a:lnSpc>
              </a:pPr>
              <a:r>
                <a:rPr lang="en-US" sz="4350">
                  <a:solidFill>
                    <a:srgbClr val="000000"/>
                  </a:solidFill>
                  <a:latin typeface="Arial"/>
                  <a:ea typeface="Arial"/>
                  <a:cs typeface="Arial"/>
                  <a:sym typeface="Arial"/>
                </a:rPr>
                <a:t>🔄 Reziliență și Adaptabilitate</a:t>
              </a:r>
            </a:p>
          </p:txBody>
        </p:sp>
      </p:grpSp>
      <p:grpSp>
        <p:nvGrpSpPr>
          <p:cNvPr name="Group 106" id="106"/>
          <p:cNvGrpSpPr/>
          <p:nvPr/>
        </p:nvGrpSpPr>
        <p:grpSpPr>
          <a:xfrm rot="0">
            <a:off x="3599768" y="8708344"/>
            <a:ext cx="1501140" cy="281940"/>
            <a:chOff x="0" y="0"/>
            <a:chExt cx="2001520" cy="375920"/>
          </a:xfrm>
        </p:grpSpPr>
        <p:sp>
          <p:nvSpPr>
            <p:cNvPr name="Freeform 107" id="107"/>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108" id="108"/>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109" id="109"/>
          <p:cNvGrpSpPr/>
          <p:nvPr/>
        </p:nvGrpSpPr>
        <p:grpSpPr>
          <a:xfrm rot="0">
            <a:off x="5148150" y="8708344"/>
            <a:ext cx="1501140" cy="281940"/>
            <a:chOff x="0" y="0"/>
            <a:chExt cx="2001520" cy="375920"/>
          </a:xfrm>
        </p:grpSpPr>
        <p:sp>
          <p:nvSpPr>
            <p:cNvPr name="Freeform 110" id="110"/>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111" id="111"/>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112" id="112"/>
          <p:cNvGrpSpPr/>
          <p:nvPr/>
        </p:nvGrpSpPr>
        <p:grpSpPr>
          <a:xfrm rot="0">
            <a:off x="6696534" y="8708344"/>
            <a:ext cx="1501140" cy="281940"/>
            <a:chOff x="0" y="0"/>
            <a:chExt cx="2001520" cy="375920"/>
          </a:xfrm>
        </p:grpSpPr>
        <p:sp>
          <p:nvSpPr>
            <p:cNvPr name="Freeform 113" id="113"/>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114" id="114"/>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115" id="115"/>
          <p:cNvGrpSpPr/>
          <p:nvPr/>
        </p:nvGrpSpPr>
        <p:grpSpPr>
          <a:xfrm rot="0">
            <a:off x="8244920" y="8708344"/>
            <a:ext cx="1501140" cy="281940"/>
            <a:chOff x="0" y="0"/>
            <a:chExt cx="2001520" cy="375920"/>
          </a:xfrm>
        </p:grpSpPr>
        <p:sp>
          <p:nvSpPr>
            <p:cNvPr name="Freeform 116" id="116"/>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117" id="117"/>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118" id="118"/>
          <p:cNvGrpSpPr/>
          <p:nvPr/>
        </p:nvGrpSpPr>
        <p:grpSpPr>
          <a:xfrm rot="0">
            <a:off x="9793302" y="8708344"/>
            <a:ext cx="1501140" cy="281940"/>
            <a:chOff x="0" y="0"/>
            <a:chExt cx="2001520" cy="375920"/>
          </a:xfrm>
        </p:grpSpPr>
        <p:sp>
          <p:nvSpPr>
            <p:cNvPr name="Freeform 119" id="119"/>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120" id="120"/>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121" id="121"/>
          <p:cNvGrpSpPr/>
          <p:nvPr/>
        </p:nvGrpSpPr>
        <p:grpSpPr>
          <a:xfrm rot="0">
            <a:off x="11341688" y="8708344"/>
            <a:ext cx="1501140" cy="281940"/>
            <a:chOff x="0" y="0"/>
            <a:chExt cx="2001520" cy="375920"/>
          </a:xfrm>
        </p:grpSpPr>
        <p:sp>
          <p:nvSpPr>
            <p:cNvPr name="Freeform 122" id="122"/>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123" id="123"/>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grpSp>
        <p:nvGrpSpPr>
          <p:cNvPr name="Group 124" id="124"/>
          <p:cNvGrpSpPr/>
          <p:nvPr/>
        </p:nvGrpSpPr>
        <p:grpSpPr>
          <a:xfrm rot="0">
            <a:off x="12890071" y="8708344"/>
            <a:ext cx="1501140" cy="281940"/>
            <a:chOff x="0" y="0"/>
            <a:chExt cx="2001520" cy="375920"/>
          </a:xfrm>
        </p:grpSpPr>
        <p:sp>
          <p:nvSpPr>
            <p:cNvPr name="Freeform 125" id="125"/>
            <p:cNvSpPr/>
            <p:nvPr/>
          </p:nvSpPr>
          <p:spPr>
            <a:xfrm flipH="false" flipV="false" rot="0">
              <a:off x="25400" y="25400"/>
              <a:ext cx="1950720" cy="325120"/>
            </a:xfrm>
            <a:custGeom>
              <a:avLst/>
              <a:gdLst/>
              <a:ahLst/>
              <a:cxnLst/>
              <a:rect r="r" b="b" t="t" l="l"/>
              <a:pathLst>
                <a:path h="325120" w="1950720">
                  <a:moveTo>
                    <a:pt x="0" y="325120"/>
                  </a:moveTo>
                  <a:lnTo>
                    <a:pt x="516001" y="0"/>
                  </a:lnTo>
                  <a:lnTo>
                    <a:pt x="1950720" y="0"/>
                  </a:lnTo>
                  <a:lnTo>
                    <a:pt x="1434719" y="325120"/>
                  </a:lnTo>
                  <a:close/>
                </a:path>
              </a:pathLst>
            </a:custGeom>
            <a:solidFill>
              <a:srgbClr val="70C573"/>
            </a:solidFill>
          </p:spPr>
        </p:sp>
        <p:sp>
          <p:nvSpPr>
            <p:cNvPr name="Freeform 126" id="126"/>
            <p:cNvSpPr/>
            <p:nvPr/>
          </p:nvSpPr>
          <p:spPr>
            <a:xfrm flipH="false" flipV="false" rot="0">
              <a:off x="-2159" y="0"/>
              <a:ext cx="2005838" cy="376047"/>
            </a:xfrm>
            <a:custGeom>
              <a:avLst/>
              <a:gdLst/>
              <a:ahLst/>
              <a:cxnLst/>
              <a:rect r="r" b="b" t="t" l="l"/>
              <a:pathLst>
                <a:path h="376047" w="2005838">
                  <a:moveTo>
                    <a:pt x="13970" y="329057"/>
                  </a:moveTo>
                  <a:lnTo>
                    <a:pt x="529971" y="3937"/>
                  </a:lnTo>
                  <a:cubicBezTo>
                    <a:pt x="534035" y="1397"/>
                    <a:pt x="538734" y="0"/>
                    <a:pt x="543560" y="0"/>
                  </a:cubicBezTo>
                  <a:lnTo>
                    <a:pt x="1978279" y="0"/>
                  </a:lnTo>
                  <a:cubicBezTo>
                    <a:pt x="1989582" y="0"/>
                    <a:pt x="1999488" y="7493"/>
                    <a:pt x="2002663" y="18415"/>
                  </a:cubicBezTo>
                  <a:cubicBezTo>
                    <a:pt x="2005838" y="29337"/>
                    <a:pt x="2001393" y="40894"/>
                    <a:pt x="1991741" y="46990"/>
                  </a:cubicBezTo>
                  <a:lnTo>
                    <a:pt x="1475740" y="372110"/>
                  </a:lnTo>
                  <a:cubicBezTo>
                    <a:pt x="1471676" y="374650"/>
                    <a:pt x="1466977" y="376047"/>
                    <a:pt x="1462151" y="376047"/>
                  </a:cubicBezTo>
                  <a:lnTo>
                    <a:pt x="27559" y="376047"/>
                  </a:lnTo>
                  <a:cubicBezTo>
                    <a:pt x="16256" y="376047"/>
                    <a:pt x="6350" y="368554"/>
                    <a:pt x="3175" y="357632"/>
                  </a:cubicBezTo>
                  <a:cubicBezTo>
                    <a:pt x="0" y="346710"/>
                    <a:pt x="4445" y="335153"/>
                    <a:pt x="14097" y="329057"/>
                  </a:cubicBezTo>
                  <a:moveTo>
                    <a:pt x="41148" y="371983"/>
                  </a:moveTo>
                  <a:lnTo>
                    <a:pt x="27559" y="350520"/>
                  </a:lnTo>
                  <a:lnTo>
                    <a:pt x="27559" y="325120"/>
                  </a:lnTo>
                  <a:lnTo>
                    <a:pt x="1462278" y="325120"/>
                  </a:lnTo>
                  <a:lnTo>
                    <a:pt x="1462278" y="350520"/>
                  </a:lnTo>
                  <a:lnTo>
                    <a:pt x="1448689" y="329057"/>
                  </a:lnTo>
                  <a:lnTo>
                    <a:pt x="1964690" y="3937"/>
                  </a:lnTo>
                  <a:lnTo>
                    <a:pt x="1978279" y="25400"/>
                  </a:lnTo>
                  <a:lnTo>
                    <a:pt x="1978279" y="50800"/>
                  </a:lnTo>
                  <a:lnTo>
                    <a:pt x="543560" y="50800"/>
                  </a:lnTo>
                  <a:lnTo>
                    <a:pt x="543560" y="25400"/>
                  </a:lnTo>
                  <a:lnTo>
                    <a:pt x="557149" y="46863"/>
                  </a:lnTo>
                  <a:lnTo>
                    <a:pt x="41148" y="371983"/>
                  </a:lnTo>
                  <a:close/>
                </a:path>
              </a:pathLst>
            </a:custGeom>
            <a:solidFill>
              <a:srgbClr val="70C573"/>
            </a:solidFill>
          </p:spPr>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Provocări în dezvoltarea durabilă</a:t>
              </a:r>
            </a:p>
          </p:txBody>
        </p:sp>
      </p:grpSp>
      <p:grpSp>
        <p:nvGrpSpPr>
          <p:cNvPr name="Group 7" id="7"/>
          <p:cNvGrpSpPr/>
          <p:nvPr/>
        </p:nvGrpSpPr>
        <p:grpSpPr>
          <a:xfrm rot="0">
            <a:off x="781335" y="2977328"/>
            <a:ext cx="8362665" cy="4332345"/>
            <a:chOff x="0" y="0"/>
            <a:chExt cx="11150220" cy="5776460"/>
          </a:xfrm>
        </p:grpSpPr>
        <p:sp>
          <p:nvSpPr>
            <p:cNvPr name="Freeform 8" id="8"/>
            <p:cNvSpPr/>
            <p:nvPr/>
          </p:nvSpPr>
          <p:spPr>
            <a:xfrm flipH="false" flipV="false" rot="0">
              <a:off x="0" y="0"/>
              <a:ext cx="11150220" cy="5776460"/>
            </a:xfrm>
            <a:custGeom>
              <a:avLst/>
              <a:gdLst/>
              <a:ahLst/>
              <a:cxnLst/>
              <a:rect r="r" b="b" t="t" l="l"/>
              <a:pathLst>
                <a:path h="5776460" w="11150220">
                  <a:moveTo>
                    <a:pt x="0" y="0"/>
                  </a:moveTo>
                  <a:lnTo>
                    <a:pt x="11150220" y="0"/>
                  </a:lnTo>
                  <a:lnTo>
                    <a:pt x="11150220" y="5776460"/>
                  </a:lnTo>
                  <a:lnTo>
                    <a:pt x="0" y="5776460"/>
                  </a:lnTo>
                  <a:close/>
                </a:path>
              </a:pathLst>
            </a:custGeom>
            <a:solidFill>
              <a:srgbClr val="000000">
                <a:alpha val="0"/>
              </a:srgbClr>
            </a:solidFill>
          </p:spPr>
        </p:sp>
        <p:sp>
          <p:nvSpPr>
            <p:cNvPr name="TextBox 9" id="9"/>
            <p:cNvSpPr txBox="true"/>
            <p:nvPr/>
          </p:nvSpPr>
          <p:spPr>
            <a:xfrm>
              <a:off x="0" y="-38100"/>
              <a:ext cx="11150220" cy="5814560"/>
            </a:xfrm>
            <a:prstGeom prst="rect">
              <a:avLst/>
            </a:prstGeom>
          </p:spPr>
          <p:txBody>
            <a:bodyPr anchor="ctr" rtlCol="false" tIns="0" lIns="0" bIns="0" rIns="0"/>
            <a:lstStyle/>
            <a:p>
              <a:pPr algn="l" marL="0" indent="0" lvl="0">
                <a:lnSpc>
                  <a:spcPts val="3378"/>
                </a:lnSpc>
              </a:pPr>
              <a:r>
                <a:rPr lang="en-US" b="true" sz="3060">
                  <a:solidFill>
                    <a:srgbClr val="A56793"/>
                  </a:solidFill>
                  <a:latin typeface="Calibri (MS) Bold"/>
                  <a:ea typeface="Calibri (MS) Bold"/>
                  <a:cs typeface="Calibri (MS) Bold"/>
                  <a:sym typeface="Calibri (MS) Bold"/>
                </a:rPr>
                <a:t>Constrângeri de resurse: </a:t>
              </a:r>
              <a:r>
                <a:rPr lang="en-US" sz="3060">
                  <a:solidFill>
                    <a:srgbClr val="A56793"/>
                  </a:solidFill>
                  <a:latin typeface="Calibri (MS)"/>
                  <a:ea typeface="Calibri (MS)"/>
                  <a:cs typeface="Calibri (MS)"/>
                  <a:sym typeface="Calibri (MS)"/>
                </a:rPr>
                <a:t>Lipsa resurselor financiare, umane și naturale, în special în zonele rurale sau subdezvoltate.</a:t>
              </a:r>
            </a:p>
            <a:p>
              <a:pPr algn="l" marL="0" indent="0" lvl="0">
                <a:lnSpc>
                  <a:spcPts val="3378"/>
                </a:lnSpc>
              </a:pPr>
              <a:r>
                <a:rPr lang="en-US" b="true" sz="3060">
                  <a:solidFill>
                    <a:srgbClr val="A56793"/>
                  </a:solidFill>
                  <a:latin typeface="Calibri (MS) Bold"/>
                  <a:ea typeface="Calibri (MS) Bold"/>
                  <a:cs typeface="Calibri (MS) Bold"/>
                  <a:sym typeface="Calibri (MS) Bold"/>
                </a:rPr>
                <a:t>Compromisuri compulsive: </a:t>
              </a:r>
              <a:r>
                <a:rPr lang="en-US" sz="3060">
                  <a:solidFill>
                    <a:srgbClr val="A56793"/>
                  </a:solidFill>
                  <a:latin typeface="Calibri (MS)"/>
                  <a:ea typeface="Calibri (MS)"/>
                  <a:cs typeface="Calibri (MS)"/>
                  <a:sym typeface="Calibri (MS)"/>
                </a:rPr>
                <a:t>Echilibrarea creșterii economice, a protecției mediului și a echității sociale necesită compromisuri complexe.</a:t>
              </a:r>
            </a:p>
            <a:p>
              <a:pPr algn="l" marL="0" indent="0" lvl="0">
                <a:lnSpc>
                  <a:spcPts val="3378"/>
                </a:lnSpc>
              </a:pPr>
              <a:r>
                <a:rPr lang="en-US" b="true" sz="3060">
                  <a:solidFill>
                    <a:srgbClr val="A56793"/>
                  </a:solidFill>
                  <a:latin typeface="Calibri (MS) Bold"/>
                  <a:ea typeface="Calibri (MS) Bold"/>
                  <a:cs typeface="Calibri (MS) Bold"/>
                  <a:sym typeface="Calibri (MS) Bold"/>
                </a:rPr>
                <a:t>Rezistență la schimbare: </a:t>
              </a:r>
              <a:r>
                <a:rPr lang="en-US" sz="3060">
                  <a:solidFill>
                    <a:srgbClr val="A56793"/>
                  </a:solidFill>
                  <a:latin typeface="Calibri (MS)"/>
                  <a:ea typeface="Calibri (MS)"/>
                  <a:cs typeface="Calibri (MS)"/>
                  <a:sym typeface="Calibri (MS)"/>
                </a:rPr>
                <a:t>Comunitățile se pot opune adoptării de noi practici durabile.</a:t>
              </a:r>
            </a:p>
          </p:txBody>
        </p:sp>
      </p:grpSp>
      <p:grpSp>
        <p:nvGrpSpPr>
          <p:cNvPr name="Group 10" id="10"/>
          <p:cNvGrpSpPr>
            <a:grpSpLocks noChangeAspect="true"/>
          </p:cNvGrpSpPr>
          <p:nvPr/>
        </p:nvGrpSpPr>
        <p:grpSpPr>
          <a:xfrm rot="0">
            <a:off x="9144000" y="2977328"/>
            <a:ext cx="8402529" cy="4727654"/>
            <a:chOff x="0" y="0"/>
            <a:chExt cx="11203372" cy="6303538"/>
          </a:xfrm>
        </p:grpSpPr>
        <p:sp>
          <p:nvSpPr>
            <p:cNvPr name="Freeform 11" id="11" descr="un scaun de lemn așezat pe marginea drumului"/>
            <p:cNvSpPr/>
            <p:nvPr/>
          </p:nvSpPr>
          <p:spPr>
            <a:xfrm flipH="false" flipV="false" rot="0">
              <a:off x="0" y="0"/>
              <a:ext cx="11203432" cy="6303518"/>
            </a:xfrm>
            <a:custGeom>
              <a:avLst/>
              <a:gdLst/>
              <a:ahLst/>
              <a:cxnLst/>
              <a:rect r="r" b="b" t="t" l="l"/>
              <a:pathLst>
                <a:path h="6303518" w="11203432">
                  <a:moveTo>
                    <a:pt x="0" y="0"/>
                  </a:moveTo>
                  <a:lnTo>
                    <a:pt x="11203432" y="0"/>
                  </a:lnTo>
                  <a:lnTo>
                    <a:pt x="11203432" y="6303518"/>
                  </a:lnTo>
                  <a:lnTo>
                    <a:pt x="0" y="6303518"/>
                  </a:lnTo>
                  <a:lnTo>
                    <a:pt x="0" y="0"/>
                  </a:lnTo>
                  <a:close/>
                </a:path>
              </a:pathLst>
            </a:custGeom>
            <a:blipFill>
              <a:blip r:embed="rId3"/>
              <a:stretch>
                <a:fillRect l="0" t="0" r="0" b="-3"/>
              </a:stretch>
            </a:blipFill>
          </p:spPr>
        </p:sp>
      </p:grpSp>
    </p:spTree>
  </p:cSld>
  <p:clrMapOvr>
    <a:masterClrMapping/>
  </p:clrMapOvr>
</p:sld>
</file>

<file path=ppt/slides/slide7.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Strategii pentru Dezvoltare Comunitară Durabilă</a:t>
              </a:r>
            </a:p>
          </p:txBody>
        </p:sp>
      </p:grpSp>
      <p:graphicFrame>
        <p:nvGraphicFramePr>
          <p:cNvPr name="Table 7" id="7"/>
          <p:cNvGraphicFramePr>
            <a:graphicFrameLocks noGrp="true"/>
          </p:cNvGraphicFramePr>
          <p:nvPr/>
        </p:nvGraphicFramePr>
        <p:xfrm>
          <a:off x="317312" y="1665692"/>
          <a:ext cx="17716500" cy="8481060"/>
        </p:xfrm>
        <a:graphic>
          <a:graphicData uri="http://schemas.openxmlformats.org/drawingml/2006/table">
            <a:tbl>
              <a:tblPr/>
              <a:tblGrid>
                <a:gridCol w="4956071"/>
                <a:gridCol w="5650944"/>
                <a:gridCol w="7109485"/>
              </a:tblGrid>
              <a:tr h="1218932">
                <a:tc>
                  <a:txBody>
                    <a:bodyPr anchor="t" rtlCol="false"/>
                    <a:lstStyle/>
                    <a:p>
                      <a:pPr algn="ctr" marL="0" indent="0" lvl="0">
                        <a:lnSpc>
                          <a:spcPts val="2879"/>
                        </a:lnSpc>
                        <a:spcBef>
                          <a:spcPct val="0"/>
                        </a:spcBef>
                        <a:defRPr/>
                      </a:pPr>
                      <a:r>
                        <a:rPr lang="en-US" b="true" sz="2400" strike="noStrike" u="none">
                          <a:solidFill>
                            <a:srgbClr val="F2F2F2"/>
                          </a:solidFill>
                          <a:latin typeface="Arial Bold"/>
                          <a:ea typeface="Arial Bold"/>
                          <a:cs typeface="Arial Bold"/>
                          <a:sym typeface="Arial Bold"/>
                        </a:rPr>
                        <a:t>Pas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Strategie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Acțiuni cheie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724994">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1. Organizarea proiectului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Planificarea proiectului durabil</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 Identificați nevoile comunității</a:t>
                      </a:r>
                      <a:endParaRPr lang="en-US" sz="1100"/>
                    </a:p>
                    <a:p>
                      <a:pPr algn="ctr" marL="0" indent="0" lvl="0">
                        <a:lnSpc>
                          <a:spcPts val="2879"/>
                        </a:lnSpc>
                        <a:spcBef>
                          <a:spcPct val="0"/>
                        </a:spcBef>
                      </a:pPr>
                      <a:r>
                        <a:rPr lang="en-US" sz="2400" strike="noStrike" u="none">
                          <a:solidFill>
                            <a:srgbClr val="2C2C2C"/>
                          </a:solidFill>
                          <a:latin typeface="Arial"/>
                          <a:ea typeface="Arial"/>
                          <a:cs typeface="Arial"/>
                          <a:sym typeface="Arial"/>
                        </a:rPr>
                        <a:t>- Stabiliți</a:t>
                      </a:r>
                      <a:r>
                        <a:rPr lang="en-US" sz="2400" strike="noStrike" u="none">
                          <a:solidFill>
                            <a:srgbClr val="2C2C2C"/>
                          </a:solidFill>
                          <a:latin typeface="Arial"/>
                          <a:ea typeface="Arial"/>
                          <a:cs typeface="Arial"/>
                          <a:sym typeface="Arial"/>
                        </a:rPr>
                        <a:t> obiective specifice, realizabile</a:t>
                      </a:r>
                    </a:p>
                    <a:p>
                      <a:pPr algn="ctr" marL="0" indent="0" lvl="0">
                        <a:lnSpc>
                          <a:spcPts val="2879"/>
                        </a:lnSpc>
                        <a:spcBef>
                          <a:spcPct val="0"/>
                        </a:spcBef>
                      </a:pPr>
                      <a:r>
                        <a:rPr lang="en-US" sz="2400" strike="noStrike" u="none">
                          <a:solidFill>
                            <a:srgbClr val="2C2C2C"/>
                          </a:solidFill>
                          <a:latin typeface="Arial"/>
                          <a:ea typeface="Arial"/>
                          <a:cs typeface="Arial"/>
                          <a:sym typeface="Arial"/>
                        </a:rPr>
                        <a:t>- Formați o echipă diversă și incluzivă</a:t>
                      </a:r>
                    </a:p>
                    <a:p>
                      <a:pPr algn="ctr" marL="0" indent="0" lvl="0">
                        <a:lnSpc>
                          <a:spcPts val="2879"/>
                        </a:lnSpc>
                        <a:spcBef>
                          <a:spcPct val="0"/>
                        </a:spcBef>
                      </a:pPr>
                      <a:r>
                        <a:rPr lang="en-US" sz="2400" strike="noStrike" u="none">
                          <a:solidFill>
                            <a:srgbClr val="2C2C2C"/>
                          </a:solidFill>
                          <a:latin typeface="Arial"/>
                          <a:ea typeface="Arial"/>
                          <a:cs typeface="Arial"/>
                          <a:sym typeface="Arial"/>
                        </a:rPr>
                        <a:t>- Pregătiți un buget și un calendar clare</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2087147">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2. Implementarea proiectului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Executarea planului cu implicarea comunității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 Mențineți comunitatea implicată în fiecare etapă</a:t>
                      </a:r>
                      <a:endParaRPr lang="en-US" sz="1100"/>
                    </a:p>
                    <a:p>
                      <a:pPr algn="ctr" marL="0" indent="0" lvl="0">
                        <a:lnSpc>
                          <a:spcPts val="2879"/>
                        </a:lnSpc>
                        <a:spcBef>
                          <a:spcPct val="0"/>
                        </a:spcBef>
                      </a:pPr>
                      <a:r>
                        <a:rPr lang="en-US" sz="2400" strike="noStrike" u="none">
                          <a:solidFill>
                            <a:srgbClr val="2C2C2C"/>
                          </a:solidFill>
                          <a:latin typeface="Arial"/>
                          <a:ea typeface="Arial"/>
                          <a:cs typeface="Arial"/>
                          <a:sym typeface="Arial"/>
                        </a:rPr>
                        <a:t>- Utilizați instrumentele</a:t>
                      </a:r>
                      <a:r>
                        <a:rPr lang="en-US" sz="2400" strike="noStrike" u="none">
                          <a:solidFill>
                            <a:srgbClr val="2C2C2C"/>
                          </a:solidFill>
                          <a:latin typeface="Arial"/>
                          <a:ea typeface="Arial"/>
                          <a:cs typeface="Arial"/>
                          <a:sym typeface="Arial"/>
                        </a:rPr>
                        <a:t> de monitorizare (liste de verificare, rapoarte)</a:t>
                      </a:r>
                    </a:p>
                    <a:p>
                      <a:pPr algn="ctr" marL="0" indent="0" lvl="0">
                        <a:lnSpc>
                          <a:spcPts val="2879"/>
                        </a:lnSpc>
                        <a:spcBef>
                          <a:spcPct val="0"/>
                        </a:spcBef>
                      </a:pPr>
                      <a:r>
                        <a:rPr lang="en-US" sz="2400" strike="noStrike" u="none">
                          <a:solidFill>
                            <a:srgbClr val="2C2C2C"/>
                          </a:solidFill>
                          <a:latin typeface="Arial"/>
                          <a:ea typeface="Arial"/>
                          <a:cs typeface="Arial"/>
                          <a:sym typeface="Arial"/>
                        </a:rPr>
                        <a:t>- Rămâneți flexibili și adaptabili în</a:t>
                      </a:r>
                      <a:r>
                        <a:rPr lang="en-US" sz="2400" strike="noStrike" u="none">
                          <a:solidFill>
                            <a:srgbClr val="2C2C2C"/>
                          </a:solidFill>
                          <a:latin typeface="Arial"/>
                          <a:ea typeface="Arial"/>
                          <a:cs typeface="Arial"/>
                          <a:sym typeface="Arial"/>
                        </a:rPr>
                        <a:t> fața unor</a:t>
                      </a:r>
                      <a:r>
                        <a:rPr lang="en-US" sz="2400" strike="noStrike" u="none">
                          <a:solidFill>
                            <a:srgbClr val="2C2C2C"/>
                          </a:solidFill>
                          <a:latin typeface="Arial"/>
                          <a:ea typeface="Arial"/>
                          <a:cs typeface="Arial"/>
                          <a:sym typeface="Arial"/>
                        </a:rPr>
                        <a:t> provocări neașteptate</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724994">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3. Sustenabilitatea proiectului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Asigurarea continuității și a impactului pe termen lung</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 Instruiți și responsabilizați liderii locali</a:t>
                      </a:r>
                      <a:endParaRPr lang="en-US" sz="1100"/>
                    </a:p>
                    <a:p>
                      <a:pPr algn="ctr" marL="0" indent="0" lvl="0">
                        <a:lnSpc>
                          <a:spcPts val="2879"/>
                        </a:lnSpc>
                        <a:spcBef>
                          <a:spcPct val="0"/>
                        </a:spcBef>
                      </a:pPr>
                      <a:r>
                        <a:rPr lang="en-US" sz="2400" strike="noStrike" u="none">
                          <a:solidFill>
                            <a:srgbClr val="2C2C2C"/>
                          </a:solidFill>
                          <a:latin typeface="Arial"/>
                          <a:ea typeface="Arial"/>
                          <a:cs typeface="Arial"/>
                          <a:sym typeface="Arial"/>
                        </a:rPr>
                        <a:t>- Stabiliți un plan de întreținere</a:t>
                      </a:r>
                    </a:p>
                    <a:p>
                      <a:pPr algn="ctr" marL="0" indent="0" lvl="0">
                        <a:lnSpc>
                          <a:spcPts val="2879"/>
                        </a:lnSpc>
                        <a:spcBef>
                          <a:spcPct val="0"/>
                        </a:spcBef>
                      </a:pPr>
                      <a:r>
                        <a:rPr lang="en-US" sz="2400" strike="noStrike" u="none">
                          <a:solidFill>
                            <a:srgbClr val="2C2C2C"/>
                          </a:solidFill>
                          <a:latin typeface="Arial"/>
                          <a:ea typeface="Arial"/>
                          <a:cs typeface="Arial"/>
                          <a:sym typeface="Arial"/>
                        </a:rPr>
                        <a:t>- Dezvoltați strategii de venituri sau finanțare pentru viabilitate pe termen lung</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724994">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4. Evaluarea proiectului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Măsurarea impactului și stimularea îmbunătățirilor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 Definiți indicatori clari de succes</a:t>
                      </a:r>
                      <a:endParaRPr lang="en-US" sz="1100"/>
                    </a:p>
                    <a:p>
                      <a:pPr algn="ctr" marL="0" indent="0" lvl="0">
                        <a:lnSpc>
                          <a:spcPts val="2879"/>
                        </a:lnSpc>
                        <a:spcBef>
                          <a:spcPct val="0"/>
                        </a:spcBef>
                      </a:pPr>
                      <a:r>
                        <a:rPr lang="en-US" sz="2400" strike="noStrike" u="none">
                          <a:solidFill>
                            <a:srgbClr val="2C2C2C"/>
                          </a:solidFill>
                          <a:latin typeface="Arial"/>
                          <a:ea typeface="Arial"/>
                          <a:cs typeface="Arial"/>
                          <a:sym typeface="Arial"/>
                        </a:rPr>
                        <a:t>- Colectați feedback din partea comunității</a:t>
                      </a:r>
                    </a:p>
                    <a:p>
                      <a:pPr algn="ctr" marL="0" indent="0" lvl="0">
                        <a:lnSpc>
                          <a:spcPts val="2879"/>
                        </a:lnSpc>
                        <a:spcBef>
                          <a:spcPct val="0"/>
                        </a:spcBef>
                      </a:pPr>
                      <a:r>
                        <a:rPr lang="en-US" sz="2400" strike="noStrike" u="none">
                          <a:solidFill>
                            <a:srgbClr val="2C2C2C"/>
                          </a:solidFill>
                          <a:latin typeface="Arial"/>
                          <a:ea typeface="Arial"/>
                          <a:cs typeface="Arial"/>
                          <a:sym typeface="Arial"/>
                        </a:rPr>
                        <a:t>- Analizați rezultatele și documentați rezultatele</a:t>
                      </a:r>
                    </a:p>
                    <a:p>
                      <a:pPr algn="ctr" marL="0" indent="0" lvl="0">
                        <a:lnSpc>
                          <a:spcPts val="2879"/>
                        </a:lnSpc>
                        <a:spcBef>
                          <a:spcPct val="0"/>
                        </a:spcBef>
                      </a:pPr>
                      <a:r>
                        <a:rPr lang="en-US" sz="2400" strike="noStrike" u="none">
                          <a:solidFill>
                            <a:srgbClr val="2C2C2C"/>
                          </a:solidFill>
                          <a:latin typeface="Arial"/>
                          <a:ea typeface="Arial"/>
                          <a:cs typeface="Arial"/>
                          <a:sym typeface="Arial"/>
                        </a:rPr>
                        <a:t>- Adaptați strategiile pe baza constatărilor</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bl>
          </a:graphicData>
        </a:graphic>
      </p:graphicFrame>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DAGv4zYbVhw</dc:identifier>
  <dcterms:modified xsi:type="dcterms:W3CDTF">2011-08-01T06:04:30Z</dcterms:modified>
  <cp:revision>1</cp:revision>
  <dc:title>Copy of Module 4_Sub module 4.4.pptx</dc:title>
</cp:coreProperties>
</file>